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79" r:id="rId5"/>
    <p:sldId id="259" r:id="rId6"/>
    <p:sldId id="260" r:id="rId7"/>
    <p:sldId id="261" r:id="rId8"/>
    <p:sldId id="262" r:id="rId9"/>
    <p:sldId id="263" r:id="rId10"/>
    <p:sldId id="264" r:id="rId11"/>
    <p:sldId id="266" r:id="rId12"/>
    <p:sldId id="265" r:id="rId13"/>
    <p:sldId id="271" r:id="rId14"/>
    <p:sldId id="267" r:id="rId15"/>
    <p:sldId id="268" r:id="rId16"/>
    <p:sldId id="269" r:id="rId17"/>
    <p:sldId id="270" r:id="rId18"/>
    <p:sldId id="280" r:id="rId19"/>
    <p:sldId id="281" r:id="rId20"/>
    <p:sldId id="287" r:id="rId21"/>
    <p:sldId id="288" r:id="rId22"/>
    <p:sldId id="286" r:id="rId23"/>
    <p:sldId id="284" r:id="rId24"/>
    <p:sldId id="285" r:id="rId25"/>
    <p:sldId id="283" r:id="rId26"/>
    <p:sldId id="282" r:id="rId27"/>
    <p:sldId id="289" r:id="rId28"/>
    <p:sldId id="290" r:id="rId29"/>
    <p:sldId id="291" r:id="rId30"/>
    <p:sldId id="272" r:id="rId31"/>
    <p:sldId id="273" r:id="rId32"/>
    <p:sldId id="274" r:id="rId33"/>
    <p:sldId id="275" r:id="rId34"/>
    <p:sldId id="276" r:id="rId35"/>
    <p:sldId id="277" r:id="rId36"/>
    <p:sldId id="278"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0" autoAdjust="0"/>
    <p:restoredTop sz="94348" autoAdjust="0"/>
  </p:normalViewPr>
  <p:slideViewPr>
    <p:cSldViewPr>
      <p:cViewPr varScale="1">
        <p:scale>
          <a:sx n="68" d="100"/>
          <a:sy n="68" d="100"/>
        </p:scale>
        <p:origin x="1410" y="72"/>
      </p:cViewPr>
      <p:guideLst>
        <p:guide orient="horz" pos="2160"/>
        <p:guide pos="2880"/>
      </p:guideLst>
    </p:cSldViewPr>
  </p:slideViewPr>
  <p:outlineViewPr>
    <p:cViewPr>
      <p:scale>
        <a:sx n="33" d="100"/>
        <a:sy n="33" d="100"/>
      </p:scale>
      <p:origin x="0" y="87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88D12758-4563-493D-A959-A67DBAEFD987}" type="datetimeFigureOut">
              <a:rPr lang="tr-TR" smtClean="0"/>
              <a:pPr/>
              <a:t>24.02.2016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036639-BF3C-4318-8769-50A4B23D3D0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88D12758-4563-493D-A959-A67DBAEFD987}" type="datetimeFigureOut">
              <a:rPr lang="tr-TR" smtClean="0"/>
              <a:pPr/>
              <a:t>24.02.2016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036639-BF3C-4318-8769-50A4B23D3D0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88D12758-4563-493D-A959-A67DBAEFD987}" type="datetimeFigureOut">
              <a:rPr lang="tr-TR" smtClean="0"/>
              <a:pPr/>
              <a:t>24.02.2016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036639-BF3C-4318-8769-50A4B23D3D0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88D12758-4563-493D-A959-A67DBAEFD987}" type="datetimeFigureOut">
              <a:rPr lang="tr-TR" smtClean="0"/>
              <a:pPr/>
              <a:t>24.02.2016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036639-BF3C-4318-8769-50A4B23D3D0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88D12758-4563-493D-A959-A67DBAEFD987}" type="datetimeFigureOut">
              <a:rPr lang="tr-TR" smtClean="0"/>
              <a:pPr/>
              <a:t>24.02.2016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036639-BF3C-4318-8769-50A4B23D3D0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88D12758-4563-493D-A959-A67DBAEFD987}" type="datetimeFigureOut">
              <a:rPr lang="tr-TR" smtClean="0"/>
              <a:pPr/>
              <a:t>24.02.2016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036639-BF3C-4318-8769-50A4B23D3D0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88D12758-4563-493D-A959-A67DBAEFD987}" type="datetimeFigureOut">
              <a:rPr lang="tr-TR" smtClean="0"/>
              <a:pPr/>
              <a:t>24.02.2016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3036639-BF3C-4318-8769-50A4B23D3D0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88D12758-4563-493D-A959-A67DBAEFD987}" type="datetimeFigureOut">
              <a:rPr lang="tr-TR" smtClean="0"/>
              <a:pPr/>
              <a:t>24.02.2016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3036639-BF3C-4318-8769-50A4B23D3D0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8D12758-4563-493D-A959-A67DBAEFD987}" type="datetimeFigureOut">
              <a:rPr lang="tr-TR" smtClean="0"/>
              <a:pPr/>
              <a:t>24.02.2016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3036639-BF3C-4318-8769-50A4B23D3D0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8D12758-4563-493D-A959-A67DBAEFD987}" type="datetimeFigureOut">
              <a:rPr lang="tr-TR" smtClean="0"/>
              <a:pPr/>
              <a:t>24.02.2016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036639-BF3C-4318-8769-50A4B23D3D0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8D12758-4563-493D-A959-A67DBAEFD987}" type="datetimeFigureOut">
              <a:rPr lang="tr-TR" smtClean="0"/>
              <a:pPr/>
              <a:t>24.02.2016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036639-BF3C-4318-8769-50A4B23D3D0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12758-4563-493D-A959-A67DBAEFD987}" type="datetimeFigureOut">
              <a:rPr lang="tr-TR" smtClean="0"/>
              <a:pPr/>
              <a:t>24.02.2016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36639-BF3C-4318-8769-50A4B23D3D0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AY&#350;EN\Desktop\3201asci\3201.wm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700809"/>
            <a:ext cx="7772400" cy="2808312"/>
          </a:xfrm>
        </p:spPr>
        <p:txBody>
          <a:bodyPr>
            <a:normAutofit/>
          </a:bodyPr>
          <a:lstStyle/>
          <a:p>
            <a:r>
              <a:rPr lang="tr-TR" sz="5400" dirty="0">
                <a:latin typeface="Times New Roman" pitchFamily="18" charset="0"/>
                <a:cs typeface="Times New Roman" pitchFamily="18" charset="0"/>
              </a:rPr>
              <a:t>YİYECEK İÇECEK HİZMETLERİ ALANI </a:t>
            </a:r>
          </a:p>
        </p:txBody>
      </p:sp>
    </p:spTree>
  </p:cSld>
  <p:clrMapOvr>
    <a:masterClrMapping/>
  </p:clrMapOvr>
  <p:transition spd="med">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836712"/>
            <a:ext cx="7488832" cy="3744416"/>
          </a:xfrm>
        </p:spPr>
        <p:txBody>
          <a:bodyPr/>
          <a:lstStyle/>
          <a:p>
            <a:pPr algn="just">
              <a:buNone/>
            </a:pPr>
            <a:r>
              <a:rPr lang="tr-TR" sz="2800" b="1" dirty="0">
                <a:latin typeface="Times New Roman" pitchFamily="18" charset="0"/>
                <a:cs typeface="Times New Roman" pitchFamily="18" charset="0"/>
              </a:rPr>
              <a:t>	5.HOST- HOSTESLİK:</a:t>
            </a:r>
            <a:r>
              <a:rPr lang="tr-TR" sz="2800" dirty="0">
                <a:latin typeface="Times New Roman" pitchFamily="18" charset="0"/>
                <a:cs typeface="Times New Roman" pitchFamily="18" charset="0"/>
              </a:rPr>
              <a:t> Otobüs, tren ve havayollarında seyahat öncesi, sonrası ve seyahat sırasındaki yolcu/müşteri hizmetlerini ve servis hizmetlerini yapma yeterliklerini kazandıracak eğitim ve öğretim verilen daldır.</a:t>
            </a:r>
            <a:br>
              <a:rPr lang="tr-TR" sz="2800" dirty="0">
                <a:latin typeface="Times New Roman" pitchFamily="18" charset="0"/>
                <a:cs typeface="Times New Roman" pitchFamily="18" charset="0"/>
              </a:rPr>
            </a:br>
            <a:r>
              <a:rPr lang="tr-TR" sz="2800" b="1" dirty="0">
                <a:latin typeface="Times New Roman" pitchFamily="18" charset="0"/>
                <a:cs typeface="Times New Roman" pitchFamily="18" charset="0"/>
              </a:rPr>
              <a:t>Amacı: </a:t>
            </a:r>
            <a:r>
              <a:rPr lang="tr-TR" sz="2800" dirty="0">
                <a:latin typeface="Times New Roman" pitchFamily="18" charset="0"/>
                <a:cs typeface="Times New Roman" pitchFamily="18" charset="0"/>
              </a:rPr>
              <a:t>Hosteslik mesleğinin yeterliklerine sahip meslek elemanları yetiştirmek amaçlanmaktadır.</a:t>
            </a:r>
          </a:p>
        </p:txBody>
      </p:sp>
      <p:pic>
        <p:nvPicPr>
          <p:cNvPr id="6146" name="Picture 2" descr="C:\Users\m\Desktop\TANITIM RESİMLERİ\hostes.jpg"/>
          <p:cNvPicPr>
            <a:picLocks noChangeAspect="1" noChangeArrowheads="1"/>
          </p:cNvPicPr>
          <p:nvPr/>
        </p:nvPicPr>
        <p:blipFill>
          <a:blip r:embed="rId2" cstate="print"/>
          <a:srcRect/>
          <a:stretch>
            <a:fillRect/>
          </a:stretch>
        </p:blipFill>
        <p:spPr bwMode="auto">
          <a:xfrm>
            <a:off x="4355976" y="3879833"/>
            <a:ext cx="3113539" cy="2978168"/>
          </a:xfrm>
          <a:prstGeom prst="rect">
            <a:avLst/>
          </a:prstGeom>
          <a:noFill/>
        </p:spPr>
      </p:pic>
    </p:spTree>
  </p:cSld>
  <p:clrMapOvr>
    <a:masterClrMapping/>
  </p:clrMapOvr>
  <p:transition spd="med">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908720"/>
            <a:ext cx="8136904" cy="5400600"/>
          </a:xfrm>
        </p:spPr>
        <p:txBody>
          <a:bodyPr>
            <a:normAutofit/>
          </a:bodyPr>
          <a:lstStyle/>
          <a:p>
            <a:pPr algn="just">
              <a:buNone/>
            </a:pPr>
            <a:r>
              <a:rPr lang="tr-TR" sz="2800" b="1" dirty="0">
                <a:latin typeface="Times New Roman" pitchFamily="18" charset="0"/>
                <a:cs typeface="Times New Roman" pitchFamily="18" charset="0"/>
              </a:rPr>
              <a:t>	GİRİŞ KOŞULLARI</a:t>
            </a:r>
            <a:endParaRPr lang="tr-TR" sz="2800" dirty="0">
              <a:latin typeface="Times New Roman" pitchFamily="18" charset="0"/>
              <a:cs typeface="Times New Roman" pitchFamily="18" charset="0"/>
            </a:endParaRPr>
          </a:p>
          <a:p>
            <a:pPr algn="just">
              <a:buNone/>
            </a:pPr>
            <a:r>
              <a:rPr lang="tr-TR" sz="2800" dirty="0">
                <a:latin typeface="Times New Roman" pitchFamily="18" charset="0"/>
                <a:cs typeface="Times New Roman" pitchFamily="18" charset="0"/>
              </a:rPr>
              <a:t>	1. Öğrencilerin sağlık durumu, Yiyecek İçecek Hizmetleri alanı altında yer alan mesleklerin gerektirdiği işleri yapmaya uygun olmalıdır.</a:t>
            </a:r>
            <a:br>
              <a:rPr lang="tr-TR" sz="2800" dirty="0">
                <a:latin typeface="Times New Roman" pitchFamily="18" charset="0"/>
                <a:cs typeface="Times New Roman" pitchFamily="18" charset="0"/>
              </a:rPr>
            </a:br>
            <a:endParaRPr lang="tr-TR" sz="2800" dirty="0">
              <a:latin typeface="Times New Roman" pitchFamily="18" charset="0"/>
              <a:cs typeface="Times New Roman" pitchFamily="18" charset="0"/>
            </a:endParaRPr>
          </a:p>
          <a:p>
            <a:pPr algn="just">
              <a:buNone/>
            </a:pPr>
            <a:r>
              <a:rPr lang="tr-TR" sz="2800" dirty="0">
                <a:latin typeface="Times New Roman" pitchFamily="18" charset="0"/>
                <a:cs typeface="Times New Roman" pitchFamily="18" charset="0"/>
              </a:rPr>
              <a:t>	2. Okulda, ilgili mevzuat doğrultusunda komisyon oluşturularak, mülakat yapılır ve başvuran öğrencilerin; fiziki görünümü, mesleğe ilgi ve yatkınlığı, anlama-kavrama, ifade ve ikna becerisi,özel yetenekleri, kişisel özellikleri, vb. konularda değerlendirilerek başarılı olanların kayıtları yapılır.</a:t>
            </a:r>
          </a:p>
        </p:txBody>
      </p:sp>
    </p:spTree>
  </p:cSld>
  <p:clrMapOvr>
    <a:masterClrMapping/>
  </p:clrMapOvr>
  <p:transition spd="med">
    <p:blind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260648"/>
            <a:ext cx="8229600" cy="5472608"/>
          </a:xfrm>
        </p:spPr>
        <p:txBody>
          <a:bodyPr>
            <a:normAutofit/>
          </a:bodyPr>
          <a:lstStyle/>
          <a:p>
            <a:pPr algn="ctr">
              <a:buNone/>
            </a:pPr>
            <a:r>
              <a:rPr lang="tr-TR" sz="2800" b="1" dirty="0">
                <a:latin typeface="Times New Roman" pitchFamily="18" charset="0"/>
                <a:cs typeface="Times New Roman" pitchFamily="18" charset="0"/>
              </a:rPr>
              <a:t>	</a:t>
            </a:r>
            <a:r>
              <a:rPr lang="tr-TR" sz="3500" b="1" dirty="0">
                <a:latin typeface="Times New Roman" pitchFamily="18" charset="0"/>
                <a:cs typeface="Times New Roman" pitchFamily="18" charset="0"/>
              </a:rPr>
              <a:t>İSTİHDAM ALANLARI</a:t>
            </a:r>
          </a:p>
          <a:p>
            <a:pPr>
              <a:buNone/>
            </a:pPr>
            <a:br>
              <a:rPr lang="tr-TR" sz="2800" dirty="0">
                <a:latin typeface="Times New Roman" pitchFamily="18" charset="0"/>
                <a:cs typeface="Times New Roman" pitchFamily="18" charset="0"/>
              </a:rPr>
            </a:br>
            <a:r>
              <a:rPr lang="tr-TR" sz="2800" dirty="0">
                <a:latin typeface="Times New Roman" pitchFamily="18" charset="0"/>
                <a:cs typeface="Times New Roman" pitchFamily="18" charset="0"/>
              </a:rPr>
              <a:t>Yiyecek İçecek Hizmetleri alanından mezun olan öğrenciler, seçtikleri dal/meslekte kazandıkları yeterlikler doğrultusunda;</a:t>
            </a:r>
            <a:br>
              <a:rPr lang="tr-TR" sz="2800" dirty="0">
                <a:latin typeface="Times New Roman" pitchFamily="18" charset="0"/>
                <a:cs typeface="Times New Roman" pitchFamily="18" charset="0"/>
              </a:rPr>
            </a:br>
            <a:r>
              <a:rPr lang="tr-TR" sz="2800" dirty="0">
                <a:latin typeface="Times New Roman" pitchFamily="18" charset="0"/>
                <a:cs typeface="Times New Roman" pitchFamily="18" charset="0"/>
              </a:rPr>
              <a:t>1. Konaklama işletmelerinin yiyecek içecek ünitelerinde,</a:t>
            </a:r>
            <a:br>
              <a:rPr lang="tr-TR" sz="2800" dirty="0">
                <a:latin typeface="Times New Roman" pitchFamily="18" charset="0"/>
                <a:cs typeface="Times New Roman" pitchFamily="18" charset="0"/>
              </a:rPr>
            </a:br>
            <a:r>
              <a:rPr lang="tr-TR" sz="2800" dirty="0">
                <a:latin typeface="Times New Roman" pitchFamily="18" charset="0"/>
                <a:cs typeface="Times New Roman" pitchFamily="18" charset="0"/>
              </a:rPr>
              <a:t>2. Pastanelerde,</a:t>
            </a:r>
            <a:br>
              <a:rPr lang="tr-TR" sz="2800" dirty="0">
                <a:latin typeface="Times New Roman" pitchFamily="18" charset="0"/>
                <a:cs typeface="Times New Roman" pitchFamily="18" charset="0"/>
              </a:rPr>
            </a:br>
            <a:r>
              <a:rPr lang="tr-TR" sz="2800" dirty="0">
                <a:latin typeface="Times New Roman" pitchFamily="18" charset="0"/>
                <a:cs typeface="Times New Roman" pitchFamily="18" charset="0"/>
              </a:rPr>
              <a:t>3. Kurum mutfaklarında,</a:t>
            </a:r>
            <a:br>
              <a:rPr lang="tr-TR" sz="2800" dirty="0">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spTree>
  </p:cSld>
  <p:clrMapOvr>
    <a:masterClrMapping/>
  </p:clrMapOvr>
  <p:transition spd="med">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1"/>
            <a:ext cx="8229600" cy="2692895"/>
          </a:xfrm>
        </p:spPr>
        <p:txBody>
          <a:bodyPr>
            <a:normAutofit/>
          </a:bodyPr>
          <a:lstStyle/>
          <a:p>
            <a:pPr>
              <a:buNone/>
            </a:pPr>
            <a:r>
              <a:rPr lang="tr-TR" sz="2800" dirty="0">
                <a:latin typeface="Times New Roman" pitchFamily="18" charset="0"/>
                <a:cs typeface="Times New Roman" pitchFamily="18" charset="0"/>
              </a:rPr>
              <a:t>	4. Kafeterya, bar ve restoranlarda,</a:t>
            </a:r>
            <a:br>
              <a:rPr lang="tr-TR" sz="2800" dirty="0">
                <a:latin typeface="Times New Roman" pitchFamily="18" charset="0"/>
                <a:cs typeface="Times New Roman" pitchFamily="18" charset="0"/>
              </a:rPr>
            </a:br>
            <a:r>
              <a:rPr lang="tr-TR" sz="2800" dirty="0">
                <a:latin typeface="Times New Roman" pitchFamily="18" charset="0"/>
                <a:cs typeface="Times New Roman" pitchFamily="18" charset="0"/>
              </a:rPr>
              <a:t>5. Yemek fabrikalarında,</a:t>
            </a:r>
            <a:br>
              <a:rPr lang="tr-TR" sz="2800" dirty="0">
                <a:latin typeface="Times New Roman" pitchFamily="18" charset="0"/>
                <a:cs typeface="Times New Roman" pitchFamily="18" charset="0"/>
              </a:rPr>
            </a:br>
            <a:r>
              <a:rPr lang="tr-TR" sz="2800" dirty="0">
                <a:latin typeface="Times New Roman" pitchFamily="18" charset="0"/>
                <a:cs typeface="Times New Roman" pitchFamily="18" charset="0"/>
              </a:rPr>
              <a:t>6. Ulaşım araçlarının yiyecek içecek ünitelerinde</a:t>
            </a:r>
            <a:br>
              <a:rPr lang="tr-TR" sz="2800" dirty="0">
                <a:latin typeface="Times New Roman" pitchFamily="18" charset="0"/>
                <a:cs typeface="Times New Roman" pitchFamily="18" charset="0"/>
              </a:rPr>
            </a:br>
            <a:r>
              <a:rPr lang="tr-TR" sz="2800" dirty="0">
                <a:latin typeface="Times New Roman" pitchFamily="18" charset="0"/>
                <a:cs typeface="Times New Roman" pitchFamily="18" charset="0"/>
              </a:rPr>
              <a:t>7. Fuar/kongre, otobüs/tren, havayollarının yer hizmetleri ve uçaklarda vb. yerlerde çalışabilirler.</a:t>
            </a:r>
            <a:endParaRPr lang="tr-TR" sz="2800" dirty="0"/>
          </a:p>
        </p:txBody>
      </p:sp>
    </p:spTree>
  </p:cSld>
  <p:clrMapOvr>
    <a:masterClrMapping/>
  </p:clrMapOvr>
  <p:transition spd="med">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1008112"/>
          </a:xfrm>
        </p:spPr>
        <p:txBody>
          <a:bodyPr>
            <a:normAutofit/>
          </a:bodyPr>
          <a:lstStyle/>
          <a:p>
            <a:r>
              <a:rPr lang="tr-TR" sz="3200" b="1" dirty="0">
                <a:latin typeface="Times New Roman" pitchFamily="18" charset="0"/>
                <a:cs typeface="Times New Roman" pitchFamily="18" charset="0"/>
              </a:rPr>
              <a:t>YATAY VE DİKEY GEÇİŞLER</a:t>
            </a:r>
            <a:endParaRPr lang="tr-TR" sz="3200" dirty="0">
              <a:latin typeface="Times New Roman" pitchFamily="18" charset="0"/>
              <a:cs typeface="Times New Roman" pitchFamily="18" charset="0"/>
            </a:endParaRPr>
          </a:p>
        </p:txBody>
      </p:sp>
      <p:sp>
        <p:nvSpPr>
          <p:cNvPr id="3" name="2 İçerik Yer Tutucusu"/>
          <p:cNvSpPr>
            <a:spLocks noGrp="1"/>
          </p:cNvSpPr>
          <p:nvPr>
            <p:ph idx="1"/>
          </p:nvPr>
        </p:nvSpPr>
        <p:spPr>
          <a:xfrm>
            <a:off x="395536" y="1124744"/>
            <a:ext cx="8229600" cy="5285184"/>
          </a:xfrm>
        </p:spPr>
        <p:txBody>
          <a:bodyPr>
            <a:noAutofit/>
          </a:bodyPr>
          <a:lstStyle/>
          <a:p>
            <a:pPr algn="just">
              <a:buNone/>
            </a:pPr>
            <a:r>
              <a:rPr lang="tr-TR" sz="2600" dirty="0">
                <a:latin typeface="Times New Roman" pitchFamily="18" charset="0"/>
                <a:cs typeface="Times New Roman" pitchFamily="18" charset="0"/>
              </a:rPr>
              <a:t>	Program; geniş tabanlı ve modüler yapıda düzenlendiğinden, Mesleki ve Teknik Eğitim Yönetmeliği çerçevesinde yatay ve dikey geçişlere olanak sağlanır.</a:t>
            </a:r>
          </a:p>
          <a:p>
            <a:pPr algn="just">
              <a:buNone/>
            </a:pPr>
            <a:br>
              <a:rPr lang="tr-TR" sz="2600" dirty="0">
                <a:latin typeface="Times New Roman" pitchFamily="18" charset="0"/>
                <a:cs typeface="Times New Roman" pitchFamily="18" charset="0"/>
              </a:rPr>
            </a:br>
            <a:r>
              <a:rPr lang="tr-TR" sz="2600" dirty="0">
                <a:latin typeface="Times New Roman" pitchFamily="18" charset="0"/>
                <a:cs typeface="Times New Roman" pitchFamily="18" charset="0"/>
              </a:rPr>
              <a:t>1. Alan/dalda sertifika, belge ve diplomaya götüren tüm programlar ve dallar arasında geçiş yapılabilir.</a:t>
            </a:r>
            <a:br>
              <a:rPr lang="tr-TR" sz="2600" dirty="0">
                <a:latin typeface="Times New Roman" pitchFamily="18" charset="0"/>
                <a:cs typeface="Times New Roman" pitchFamily="18" charset="0"/>
              </a:rPr>
            </a:br>
            <a:endParaRPr lang="tr-TR" sz="2600" dirty="0">
              <a:latin typeface="Times New Roman" pitchFamily="18" charset="0"/>
              <a:cs typeface="Times New Roman" pitchFamily="18" charset="0"/>
            </a:endParaRPr>
          </a:p>
          <a:p>
            <a:pPr algn="just">
              <a:buNone/>
            </a:pPr>
            <a:r>
              <a:rPr lang="tr-TR" sz="2600" dirty="0">
                <a:latin typeface="Times New Roman" pitchFamily="18" charset="0"/>
                <a:cs typeface="Times New Roman" pitchFamily="18" charset="0"/>
              </a:rPr>
              <a:t>	2. Diploma almaya hak kazanan öğrenci, Yiyecek İçecek Hizmetleri alanının devamı niteliğindeki programların veya bu alana en yakın programların uygulandığı meslek yüksek okuluna sınavsız geçiş yapabilir ya da sınav sonuçlarına göre diğer yüksek öğrenim kurumlarını tercih edebilir.</a:t>
            </a:r>
          </a:p>
        </p:txBody>
      </p:sp>
    </p:spTree>
  </p:cSld>
  <p:clrMapOvr>
    <a:masterClrMapping/>
  </p:clrMapOvr>
  <p:transition spd="med">
    <p:blind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a:latin typeface="Times New Roman" pitchFamily="18" charset="0"/>
                <a:cs typeface="Times New Roman" pitchFamily="18" charset="0"/>
              </a:rPr>
              <a:t>BELGELENDİRME</a:t>
            </a:r>
            <a:endParaRPr lang="tr-TR" sz="3200"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412776"/>
            <a:ext cx="8229600" cy="4896544"/>
          </a:xfrm>
        </p:spPr>
        <p:txBody>
          <a:bodyPr>
            <a:normAutofit fontScale="92500" lnSpcReduction="10000"/>
          </a:bodyPr>
          <a:lstStyle/>
          <a:p>
            <a:pPr algn="just">
              <a:buNone/>
            </a:pPr>
            <a:r>
              <a:rPr lang="tr-TR" sz="2800" dirty="0">
                <a:latin typeface="Times New Roman" pitchFamily="18" charset="0"/>
                <a:cs typeface="Times New Roman" pitchFamily="18" charset="0"/>
              </a:rPr>
              <a:t>	1. Mezun olan öğrenciye alanda/dalda diploma verilir.</a:t>
            </a:r>
            <a:br>
              <a:rPr lang="tr-TR" sz="2800" dirty="0">
                <a:latin typeface="Times New Roman" pitchFamily="18" charset="0"/>
                <a:cs typeface="Times New Roman" pitchFamily="18" charset="0"/>
              </a:rPr>
            </a:br>
            <a:endParaRPr lang="tr-TR" sz="2800" dirty="0">
              <a:latin typeface="Times New Roman" pitchFamily="18" charset="0"/>
              <a:cs typeface="Times New Roman" pitchFamily="18" charset="0"/>
            </a:endParaRPr>
          </a:p>
          <a:p>
            <a:pPr algn="just">
              <a:buNone/>
            </a:pPr>
            <a:r>
              <a:rPr lang="tr-TR" sz="2800" dirty="0">
                <a:latin typeface="Times New Roman" pitchFamily="18" charset="0"/>
                <a:cs typeface="Times New Roman" pitchFamily="18" charset="0"/>
              </a:rPr>
              <a:t>	2. Öğrencinin seçtiği dal ile ilgili aldığı tüm dersler ve modüller diploma ekinde belirtilir. </a:t>
            </a:r>
            <a:br>
              <a:rPr lang="tr-TR" sz="2800" dirty="0">
                <a:latin typeface="Times New Roman" pitchFamily="18" charset="0"/>
                <a:cs typeface="Times New Roman" pitchFamily="18" charset="0"/>
              </a:rPr>
            </a:br>
            <a:endParaRPr lang="tr-TR" sz="2800" dirty="0">
              <a:latin typeface="Times New Roman" pitchFamily="18" charset="0"/>
              <a:cs typeface="Times New Roman" pitchFamily="18" charset="0"/>
            </a:endParaRPr>
          </a:p>
          <a:p>
            <a:pPr algn="just">
              <a:buNone/>
            </a:pPr>
            <a:r>
              <a:rPr lang="tr-TR" sz="2800" dirty="0">
                <a:latin typeface="Times New Roman" pitchFamily="18" charset="0"/>
                <a:cs typeface="Times New Roman" pitchFamily="18" charset="0"/>
              </a:rPr>
              <a:t>	3. Öğrenciye, programdan ayrıldığında veya mezun olduğunda, kazandığı yeterlikleri gösteren ve bir yaygın mesleki ve teknik eğitim programı ile aynı yeterlikleri kazanan kişilere eş değer belge verilir.</a:t>
            </a:r>
            <a:br>
              <a:rPr lang="tr-TR" sz="2800" dirty="0">
                <a:latin typeface="Times New Roman" pitchFamily="18" charset="0"/>
                <a:cs typeface="Times New Roman" pitchFamily="18" charset="0"/>
              </a:rPr>
            </a:br>
            <a:endParaRPr lang="tr-TR" sz="2800" dirty="0">
              <a:latin typeface="Times New Roman" pitchFamily="18" charset="0"/>
              <a:cs typeface="Times New Roman" pitchFamily="18" charset="0"/>
            </a:endParaRPr>
          </a:p>
          <a:p>
            <a:pPr algn="just">
              <a:buNone/>
            </a:pPr>
            <a:r>
              <a:rPr lang="tr-TR" sz="2800" dirty="0">
                <a:latin typeface="Times New Roman" pitchFamily="18" charset="0"/>
                <a:cs typeface="Times New Roman" pitchFamily="18" charset="0"/>
              </a:rPr>
              <a:t>	4. Öğrencinin kazandığı mesleki yeterlikler sertifikaya yönelik belgelendirmelerde değerlendirilir.</a:t>
            </a:r>
          </a:p>
        </p:txBody>
      </p:sp>
    </p:spTree>
  </p:cSld>
  <p:clrMapOvr>
    <a:masterClrMapping/>
  </p:clrMapOvr>
  <p:transition spd="med">
    <p:plu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20688"/>
            <a:ext cx="8229600" cy="1143000"/>
          </a:xfrm>
        </p:spPr>
        <p:txBody>
          <a:bodyPr>
            <a:normAutofit/>
          </a:bodyPr>
          <a:lstStyle/>
          <a:p>
            <a:r>
              <a:rPr lang="tr-TR" sz="3200" b="1" dirty="0">
                <a:latin typeface="Times New Roman" pitchFamily="18" charset="0"/>
                <a:cs typeface="Times New Roman" pitchFamily="18" charset="0"/>
              </a:rPr>
              <a:t>EĞİTİM SÜRESİ</a:t>
            </a:r>
            <a:endParaRPr lang="tr-TR" sz="3200" dirty="0">
              <a:latin typeface="Times New Roman" pitchFamily="18" charset="0"/>
              <a:cs typeface="Times New Roman" pitchFamily="18" charset="0"/>
            </a:endParaRPr>
          </a:p>
        </p:txBody>
      </p:sp>
      <p:sp>
        <p:nvSpPr>
          <p:cNvPr id="3" name="2 İçerik Yer Tutucusu"/>
          <p:cNvSpPr>
            <a:spLocks noGrp="1"/>
          </p:cNvSpPr>
          <p:nvPr>
            <p:ph idx="1"/>
          </p:nvPr>
        </p:nvSpPr>
        <p:spPr>
          <a:xfrm>
            <a:off x="395536" y="1628800"/>
            <a:ext cx="8229600" cy="4133056"/>
          </a:xfrm>
        </p:spPr>
        <p:txBody>
          <a:bodyPr/>
          <a:lstStyle/>
          <a:p>
            <a:pPr algn="just">
              <a:buNone/>
            </a:pPr>
            <a:r>
              <a:rPr lang="tr-TR" sz="2800" dirty="0">
                <a:latin typeface="Times New Roman" pitchFamily="18" charset="0"/>
                <a:cs typeface="Times New Roman" pitchFamily="18" charset="0"/>
              </a:rPr>
              <a:t>	1. Alan programının toplam eğitim süresi, 9. sınıftan sonra 3 öğretim yılı olarak planlanmıştır.</a:t>
            </a:r>
            <a:br>
              <a:rPr lang="tr-TR" sz="2800" dirty="0">
                <a:latin typeface="Times New Roman" pitchFamily="18" charset="0"/>
                <a:cs typeface="Times New Roman" pitchFamily="18" charset="0"/>
              </a:rPr>
            </a:br>
            <a:endParaRPr lang="tr-TR" sz="2800" dirty="0">
              <a:latin typeface="Times New Roman" pitchFamily="18" charset="0"/>
              <a:cs typeface="Times New Roman" pitchFamily="18" charset="0"/>
            </a:endParaRPr>
          </a:p>
          <a:p>
            <a:pPr algn="just">
              <a:buNone/>
            </a:pPr>
            <a:r>
              <a:rPr lang="tr-TR" sz="2800" dirty="0">
                <a:latin typeface="Times New Roman" pitchFamily="18" charset="0"/>
                <a:cs typeface="Times New Roman" pitchFamily="18" charset="0"/>
              </a:rPr>
              <a:t>	2. Eğitim süresinin okulda, işletme ve bireysel öğrenme için ayrılmış dağılımı, Yiyecek İçecek Hizmetleri alanı; haftalık ders çizelgesi, dersler ve modüller ile ilgili açıklamalarda belirtildiği gibi uygulanır.</a:t>
            </a:r>
          </a:p>
        </p:txBody>
      </p:sp>
    </p:spTree>
  </p:cSld>
  <p:clrMapOvr>
    <a:masterClrMapping/>
  </p:clrMapOvr>
  <p:transition spd="med">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a:latin typeface="Times New Roman" pitchFamily="18" charset="0"/>
                <a:cs typeface="Times New Roman" pitchFamily="18" charset="0"/>
              </a:rPr>
              <a:t>İŞ BİRLİĞİ YAPILACAK KURUM VE KURULUŞLAR</a:t>
            </a: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556792"/>
            <a:ext cx="6203032" cy="4104456"/>
          </a:xfrm>
        </p:spPr>
        <p:txBody>
          <a:bodyPr>
            <a:normAutofit/>
          </a:bodyPr>
          <a:lstStyle/>
          <a:p>
            <a:pPr>
              <a:buNone/>
            </a:pPr>
            <a:r>
              <a:rPr lang="tr-TR" sz="2800" dirty="0">
                <a:latin typeface="Times New Roman" pitchFamily="18" charset="0"/>
                <a:cs typeface="Times New Roman" pitchFamily="18" charset="0"/>
              </a:rPr>
              <a:t>	Öğrenciler programın gerektirdiği öğretim faaliyetleri istihdam olanakları, uygulama ve planlama konularında</a:t>
            </a:r>
            <a:br>
              <a:rPr lang="tr-TR" sz="2800" dirty="0">
                <a:latin typeface="Times New Roman" pitchFamily="18" charset="0"/>
                <a:cs typeface="Times New Roman" pitchFamily="18" charset="0"/>
              </a:rPr>
            </a:br>
            <a:r>
              <a:rPr lang="tr-TR" sz="2800" dirty="0">
                <a:latin typeface="Times New Roman" pitchFamily="18" charset="0"/>
                <a:cs typeface="Times New Roman" pitchFamily="18" charset="0"/>
              </a:rPr>
              <a:t>1. Üniversitelerin ilgili fakülte ve yüksek okulları,</a:t>
            </a:r>
            <a:br>
              <a:rPr lang="tr-TR" sz="2800" dirty="0">
                <a:latin typeface="Times New Roman" pitchFamily="18" charset="0"/>
                <a:cs typeface="Times New Roman" pitchFamily="18" charset="0"/>
              </a:rPr>
            </a:br>
            <a:r>
              <a:rPr lang="tr-TR" sz="2800" dirty="0">
                <a:latin typeface="Times New Roman" pitchFamily="18" charset="0"/>
                <a:cs typeface="Times New Roman" pitchFamily="18" charset="0"/>
              </a:rPr>
              <a:t>2. Meslek odaları ve kuruluşları</a:t>
            </a:r>
            <a:br>
              <a:rPr lang="tr-TR" sz="2800" dirty="0">
                <a:latin typeface="Times New Roman" pitchFamily="18" charset="0"/>
                <a:cs typeface="Times New Roman" pitchFamily="18" charset="0"/>
              </a:rPr>
            </a:br>
            <a:r>
              <a:rPr lang="tr-TR" sz="2800" dirty="0">
                <a:latin typeface="Times New Roman" pitchFamily="18" charset="0"/>
                <a:cs typeface="Times New Roman" pitchFamily="18" charset="0"/>
              </a:rPr>
              <a:t>3. Meslek elemanları</a:t>
            </a:r>
            <a:br>
              <a:rPr lang="tr-TR" sz="2800" dirty="0">
                <a:latin typeface="Times New Roman" pitchFamily="18" charset="0"/>
                <a:cs typeface="Times New Roman" pitchFamily="18" charset="0"/>
              </a:rPr>
            </a:br>
            <a:r>
              <a:rPr lang="tr-TR" sz="2800" dirty="0">
                <a:latin typeface="Times New Roman" pitchFamily="18" charset="0"/>
                <a:cs typeface="Times New Roman" pitchFamily="18" charset="0"/>
              </a:rPr>
              <a:t>4. Sektördeki yiyecek içecek işletmeleri ile iş birliği yapılarak yönlendirilir. </a:t>
            </a:r>
          </a:p>
        </p:txBody>
      </p:sp>
    </p:spTree>
  </p:cSld>
  <p:clrMapOvr>
    <a:masterClrMapping/>
  </p:clrMapOvr>
  <p:transition spd="med">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24744"/>
            <a:ext cx="8229600" cy="5001419"/>
          </a:xfrm>
        </p:spPr>
        <p:txBody>
          <a:bodyPr>
            <a:normAutofit/>
          </a:bodyPr>
          <a:lstStyle/>
          <a:p>
            <a:pPr algn="just">
              <a:buNone/>
            </a:pPr>
            <a:r>
              <a:rPr lang="tr-TR" dirty="0">
                <a:latin typeface="Times New Roman" pitchFamily="18" charset="0"/>
                <a:cs typeface="Times New Roman" pitchFamily="18" charset="0"/>
              </a:rPr>
              <a:t>	Okulumuzda yiyecek içecek hizmetleri alanında eğitim gören 10. sınıf öğrenci sayısı 26, 11. sınıf öğrenci sayısı 20, 12. öğrenci sayısı 20 </a:t>
            </a:r>
            <a:r>
              <a:rPr lang="tr-TR" dirty="0" err="1">
                <a:latin typeface="Times New Roman" pitchFamily="18" charset="0"/>
                <a:cs typeface="Times New Roman" pitchFamily="18" charset="0"/>
              </a:rPr>
              <a:t>dir</a:t>
            </a:r>
            <a:r>
              <a:rPr lang="tr-TR" dirty="0">
                <a:latin typeface="Times New Roman" pitchFamily="18" charset="0"/>
                <a:cs typeface="Times New Roman" pitchFamily="18" charset="0"/>
              </a:rPr>
              <a:t>. Ayrıca okulumuzda sadece mutfak dalında eğitim verilmektedir. Bu kapsamda 1 adet mutfak dersi uygulama atölyesi, 1 adet servis atölyesi bulunmaktadır. Bu alanda eğitim veren öğretmen sayımız 1 atölye şefi, 1 alan öğretmeni olmak üzere 2dir.</a:t>
            </a:r>
          </a:p>
        </p:txBody>
      </p:sp>
    </p:spTree>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None/>
            </a:pPr>
            <a:r>
              <a:rPr lang="tr-TR" dirty="0">
                <a:latin typeface="Times New Roman" pitchFamily="18" charset="0"/>
                <a:cs typeface="Times New Roman" pitchFamily="18" charset="0"/>
              </a:rPr>
              <a:t>	Alanımızdan 2013 yılında mezun olan öğrencilerden %15’i 4 yıllık fakültelere yerleşmiştir.  %38’i 2 yıllık meslek yüksek okullarına yerleşmiştir. %23’ü tekrar üniversite giriş sınavlarına hazırlanmaktadır. %24’ü ise alanlarıyla ilgili ya da farklı alanlarda çalışma hayatına başlamışlardır. </a:t>
            </a:r>
          </a:p>
        </p:txBody>
      </p:sp>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404664"/>
            <a:ext cx="4104456" cy="5616624"/>
          </a:xfrm>
        </p:spPr>
        <p:txBody>
          <a:bodyPr/>
          <a:lstStyle/>
          <a:p>
            <a:pPr>
              <a:buNone/>
            </a:pPr>
            <a:r>
              <a:rPr lang="tr-TR" sz="2800" b="1" dirty="0">
                <a:latin typeface="Times New Roman" pitchFamily="18" charset="0"/>
                <a:cs typeface="Times New Roman" pitchFamily="18" charset="0"/>
              </a:rPr>
              <a:t>	ALANIN TANIMI</a:t>
            </a:r>
            <a:r>
              <a:rPr lang="tr-TR" sz="2800" dirty="0">
                <a:latin typeface="Times New Roman" pitchFamily="18" charset="0"/>
                <a:cs typeface="Times New Roman" pitchFamily="18" charset="0"/>
              </a:rPr>
              <a:t> </a:t>
            </a:r>
            <a:br>
              <a:rPr lang="tr-TR" sz="2800" dirty="0">
                <a:latin typeface="Times New Roman" pitchFamily="18" charset="0"/>
                <a:cs typeface="Times New Roman" pitchFamily="18" charset="0"/>
              </a:rPr>
            </a:br>
            <a:r>
              <a:rPr lang="tr-TR" sz="2800" dirty="0">
                <a:latin typeface="Times New Roman" pitchFamily="18" charset="0"/>
                <a:cs typeface="Times New Roman" pitchFamily="18" charset="0"/>
              </a:rPr>
              <a:t>Yiyecek-İçecek Hizmetleri alanı altında yer alan dalların yeterliklerini kazandırmaya yönelik eğitim ve öğretim verilen alandır.</a:t>
            </a:r>
          </a:p>
        </p:txBody>
      </p:sp>
      <p:pic>
        <p:nvPicPr>
          <p:cNvPr id="1026" name="Picture 2" descr="C:\Users\m\Desktop\TANITIM RESİMLERİ\2.jpg"/>
          <p:cNvPicPr>
            <a:picLocks noChangeAspect="1" noChangeArrowheads="1"/>
          </p:cNvPicPr>
          <p:nvPr/>
        </p:nvPicPr>
        <p:blipFill>
          <a:blip r:embed="rId2" cstate="print"/>
          <a:srcRect/>
          <a:stretch>
            <a:fillRect/>
          </a:stretch>
        </p:blipFill>
        <p:spPr bwMode="auto">
          <a:xfrm>
            <a:off x="3414758" y="3068960"/>
            <a:ext cx="5432802" cy="3615283"/>
          </a:xfrm>
          <a:prstGeom prst="rect">
            <a:avLst/>
          </a:prstGeom>
          <a:noFill/>
        </p:spPr>
      </p:pic>
    </p:spTree>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YŞEN\Desktop\ATÖLYE\DSC_0764.jpg"/>
          <p:cNvPicPr>
            <a:picLocks noChangeAspect="1" noChangeArrowheads="1"/>
          </p:cNvPicPr>
          <p:nvPr/>
        </p:nvPicPr>
        <p:blipFill>
          <a:blip r:embed="rId2" cstate="print"/>
          <a:srcRect/>
          <a:stretch>
            <a:fillRect/>
          </a:stretch>
        </p:blipFill>
        <p:spPr bwMode="auto">
          <a:xfrm>
            <a:off x="467544" y="1124744"/>
            <a:ext cx="8236407" cy="4632979"/>
          </a:xfrm>
          <a:prstGeom prst="rect">
            <a:avLst/>
          </a:prstGeom>
          <a:noFill/>
        </p:spPr>
      </p:pic>
    </p:spTree>
  </p:cSld>
  <p:clrMapOvr>
    <a:masterClrMapping/>
  </p:clrMapOvr>
  <p:transition spd="med">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YŞEN\Desktop\ATÖLYE\DSC_0096.jpg"/>
          <p:cNvPicPr>
            <a:picLocks noChangeAspect="1" noChangeArrowheads="1"/>
          </p:cNvPicPr>
          <p:nvPr/>
        </p:nvPicPr>
        <p:blipFill>
          <a:blip r:embed="rId2" cstate="print"/>
          <a:srcRect/>
          <a:stretch>
            <a:fillRect/>
          </a:stretch>
        </p:blipFill>
        <p:spPr bwMode="auto">
          <a:xfrm>
            <a:off x="395536" y="1268760"/>
            <a:ext cx="8460432" cy="4758993"/>
          </a:xfrm>
          <a:prstGeom prst="rect">
            <a:avLst/>
          </a:prstGeom>
          <a:noFill/>
        </p:spPr>
      </p:pic>
    </p:spTree>
  </p:cSld>
  <p:clrMapOvr>
    <a:masterClrMapping/>
  </p:clrMapOvr>
  <p:transition spd="med">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YŞEN\Desktop\ATÖLYE\DSC_0766.jpg"/>
          <p:cNvPicPr>
            <a:picLocks noChangeAspect="1" noChangeArrowheads="1"/>
          </p:cNvPicPr>
          <p:nvPr/>
        </p:nvPicPr>
        <p:blipFill>
          <a:blip r:embed="rId2" cstate="print"/>
          <a:srcRect/>
          <a:stretch>
            <a:fillRect/>
          </a:stretch>
        </p:blipFill>
        <p:spPr bwMode="auto">
          <a:xfrm>
            <a:off x="2555776" y="548680"/>
            <a:ext cx="3384376" cy="5715018"/>
          </a:xfrm>
          <a:prstGeom prst="rect">
            <a:avLst/>
          </a:prstGeom>
          <a:noFill/>
        </p:spPr>
      </p:pic>
    </p:spTree>
  </p:cSld>
  <p:clrMapOvr>
    <a:masterClrMapping/>
  </p:clrMapOvr>
  <p:transition spd="med">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YŞEN\Desktop\ATÖLYE\DSC_0767.jpg"/>
          <p:cNvPicPr>
            <a:picLocks noChangeAspect="1" noChangeArrowheads="1"/>
          </p:cNvPicPr>
          <p:nvPr/>
        </p:nvPicPr>
        <p:blipFill>
          <a:blip r:embed="rId2" cstate="print"/>
          <a:srcRect/>
          <a:stretch>
            <a:fillRect/>
          </a:stretch>
        </p:blipFill>
        <p:spPr bwMode="auto">
          <a:xfrm>
            <a:off x="2411760" y="620688"/>
            <a:ext cx="3456384" cy="5670354"/>
          </a:xfrm>
          <a:prstGeom prst="rect">
            <a:avLst/>
          </a:prstGeom>
          <a:noFill/>
        </p:spPr>
      </p:pic>
    </p:spTree>
  </p:cSld>
  <p:clrMapOvr>
    <a:masterClrMapping/>
  </p:clrMapOvr>
  <p:transition spd="med">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YŞEN\Desktop\ATÖLYE\DSC_0775.jpg"/>
          <p:cNvPicPr>
            <a:picLocks noChangeAspect="1" noChangeArrowheads="1"/>
          </p:cNvPicPr>
          <p:nvPr/>
        </p:nvPicPr>
        <p:blipFill>
          <a:blip r:embed="rId2" cstate="print"/>
          <a:srcRect/>
          <a:stretch>
            <a:fillRect/>
          </a:stretch>
        </p:blipFill>
        <p:spPr bwMode="auto">
          <a:xfrm>
            <a:off x="2483768" y="620688"/>
            <a:ext cx="3528392" cy="5805264"/>
          </a:xfrm>
          <a:prstGeom prst="rect">
            <a:avLst/>
          </a:prstGeom>
          <a:noFill/>
        </p:spPr>
      </p:pic>
    </p:spTree>
  </p:cSld>
  <p:clrMapOvr>
    <a:masterClrMapping/>
  </p:clrMapOvr>
  <p:transition spd="med">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YŞEN\Desktop\ATÖLYE\DSC_0796.jpg"/>
          <p:cNvPicPr>
            <a:picLocks noChangeAspect="1" noChangeArrowheads="1"/>
          </p:cNvPicPr>
          <p:nvPr/>
        </p:nvPicPr>
        <p:blipFill>
          <a:blip r:embed="rId2" cstate="print"/>
          <a:srcRect/>
          <a:stretch>
            <a:fillRect/>
          </a:stretch>
        </p:blipFill>
        <p:spPr bwMode="auto">
          <a:xfrm>
            <a:off x="395536" y="1124744"/>
            <a:ext cx="8460432" cy="4758993"/>
          </a:xfrm>
          <a:prstGeom prst="rect">
            <a:avLst/>
          </a:prstGeom>
          <a:noFill/>
        </p:spPr>
      </p:pic>
    </p:spTree>
  </p:cSld>
  <p:clrMapOvr>
    <a:masterClrMapping/>
  </p:clrMapOvr>
  <p:transition spd="med">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YŞEN\Desktop\ATÖLYE\DSC_0795.jpg"/>
          <p:cNvPicPr>
            <a:picLocks noChangeAspect="1" noChangeArrowheads="1"/>
          </p:cNvPicPr>
          <p:nvPr/>
        </p:nvPicPr>
        <p:blipFill>
          <a:blip r:embed="rId2" cstate="print"/>
          <a:srcRect/>
          <a:stretch>
            <a:fillRect/>
          </a:stretch>
        </p:blipFill>
        <p:spPr bwMode="auto">
          <a:xfrm>
            <a:off x="395536" y="1196752"/>
            <a:ext cx="8412427" cy="4731990"/>
          </a:xfrm>
          <a:prstGeom prst="rect">
            <a:avLst/>
          </a:prstGeom>
          <a:noFill/>
        </p:spPr>
      </p:pic>
    </p:spTree>
  </p:cSld>
  <p:clrMapOvr>
    <a:masterClrMapping/>
  </p:clrMapOvr>
  <p:transition spd="med">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YŞEN\Desktop\ATÖLYE\DSC_0497.jpg"/>
          <p:cNvPicPr>
            <a:picLocks noChangeAspect="1" noChangeArrowheads="1"/>
          </p:cNvPicPr>
          <p:nvPr/>
        </p:nvPicPr>
        <p:blipFill>
          <a:blip r:embed="rId2" cstate="print"/>
          <a:srcRect/>
          <a:stretch>
            <a:fillRect/>
          </a:stretch>
        </p:blipFill>
        <p:spPr bwMode="auto">
          <a:xfrm>
            <a:off x="2627784" y="332656"/>
            <a:ext cx="3512989" cy="6245314"/>
          </a:xfrm>
          <a:prstGeom prst="rect">
            <a:avLst/>
          </a:prstGeom>
          <a:noFill/>
        </p:spPr>
      </p:pic>
    </p:spTree>
  </p:cSld>
  <p:clrMapOvr>
    <a:masterClrMapping/>
  </p:clrMapOvr>
  <p:transition spd="med">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YŞEN\Desktop\ATÖLYE\DSC_0563.jpg"/>
          <p:cNvPicPr>
            <a:picLocks noChangeAspect="1" noChangeArrowheads="1"/>
          </p:cNvPicPr>
          <p:nvPr/>
        </p:nvPicPr>
        <p:blipFill>
          <a:blip r:embed="rId2" cstate="print"/>
          <a:srcRect/>
          <a:stretch>
            <a:fillRect/>
          </a:stretch>
        </p:blipFill>
        <p:spPr bwMode="auto">
          <a:xfrm>
            <a:off x="395536" y="1196752"/>
            <a:ext cx="8412427" cy="4731990"/>
          </a:xfrm>
          <a:prstGeom prst="rect">
            <a:avLst/>
          </a:prstGeom>
          <a:noFill/>
        </p:spPr>
      </p:pic>
    </p:spTree>
  </p:cSld>
  <p:clrMapOvr>
    <a:masterClrMapping/>
  </p:clrMapOvr>
  <p:transition spd="med">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YŞEN\Desktop\ATÖLYE\DSC_0665.jpg"/>
          <p:cNvPicPr>
            <a:picLocks noChangeAspect="1" noChangeArrowheads="1"/>
          </p:cNvPicPr>
          <p:nvPr/>
        </p:nvPicPr>
        <p:blipFill>
          <a:blip r:embed="rId2" cstate="print"/>
          <a:srcRect/>
          <a:stretch>
            <a:fillRect/>
          </a:stretch>
        </p:blipFill>
        <p:spPr bwMode="auto">
          <a:xfrm>
            <a:off x="467544" y="1268760"/>
            <a:ext cx="8244408" cy="4637480"/>
          </a:xfrm>
          <a:prstGeom prst="rect">
            <a:avLst/>
          </a:prstGeom>
          <a:noFill/>
        </p:spPr>
      </p:pic>
    </p:spTree>
  </p:cSld>
  <p:clrMapOvr>
    <a:masterClrMapping/>
  </p:clrMapOvr>
  <p:transition spd="med">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548680"/>
            <a:ext cx="8229600" cy="4525963"/>
          </a:xfrm>
        </p:spPr>
        <p:txBody>
          <a:bodyPr/>
          <a:lstStyle/>
          <a:p>
            <a:pPr>
              <a:buNone/>
            </a:pPr>
            <a:r>
              <a:rPr lang="tr-TR" sz="2800" b="1" dirty="0">
                <a:latin typeface="Times New Roman" pitchFamily="18" charset="0"/>
                <a:cs typeface="Times New Roman" pitchFamily="18" charset="0"/>
              </a:rPr>
              <a:t>	ALANIN AMACI</a:t>
            </a:r>
            <a:br>
              <a:rPr lang="tr-TR" sz="2800" dirty="0">
                <a:latin typeface="Times New Roman" pitchFamily="18" charset="0"/>
                <a:cs typeface="Times New Roman" pitchFamily="18" charset="0"/>
              </a:rPr>
            </a:br>
            <a:r>
              <a:rPr lang="tr-TR" sz="2800" dirty="0">
                <a:latin typeface="Times New Roman" pitchFamily="18" charset="0"/>
                <a:cs typeface="Times New Roman" pitchFamily="18" charset="0"/>
              </a:rPr>
              <a:t>Yiyecek-İçecek Hizmetleri alanı altında yer alan mesleklerde, sektörün ihtiyaçları ve hizmet sektöründeki gelişmeler doğrultusunda mesleki yeterlikleri kazanmış nitelikli meslek elemanları yetiştirmek amaçlanmaktadır.</a:t>
            </a:r>
          </a:p>
        </p:txBody>
      </p:sp>
      <p:pic>
        <p:nvPicPr>
          <p:cNvPr id="2050" name="Picture 2" descr="C:\Users\m\Desktop\TANITIM RESİMLERİ\mutfak.jpg"/>
          <p:cNvPicPr>
            <a:picLocks noChangeAspect="1" noChangeArrowheads="1"/>
          </p:cNvPicPr>
          <p:nvPr/>
        </p:nvPicPr>
        <p:blipFill>
          <a:blip r:embed="rId2" cstate="print"/>
          <a:srcRect/>
          <a:stretch>
            <a:fillRect/>
          </a:stretch>
        </p:blipFill>
        <p:spPr bwMode="auto">
          <a:xfrm>
            <a:off x="3203849" y="3414725"/>
            <a:ext cx="5940152" cy="3443275"/>
          </a:xfrm>
          <a:prstGeom prst="rect">
            <a:avLst/>
          </a:prstGeom>
          <a:noFill/>
        </p:spPr>
      </p:pic>
    </p:spTree>
  </p:cSld>
  <p:clrMapOvr>
    <a:masterClrMapping/>
  </p:clrMapOvr>
  <p:transition spd="med">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Desktop\TANITIM RESİMLERİ\091120122492.jpg"/>
          <p:cNvPicPr>
            <a:picLocks noChangeAspect="1" noChangeArrowheads="1"/>
          </p:cNvPicPr>
          <p:nvPr/>
        </p:nvPicPr>
        <p:blipFill>
          <a:blip r:embed="rId2" cstate="print"/>
          <a:srcRect/>
          <a:stretch>
            <a:fillRect/>
          </a:stretch>
        </p:blipFill>
        <p:spPr bwMode="auto">
          <a:xfrm>
            <a:off x="1331640" y="980728"/>
            <a:ext cx="6528726" cy="5040560"/>
          </a:xfrm>
          <a:prstGeom prst="rect">
            <a:avLst/>
          </a:prstGeom>
          <a:noFill/>
        </p:spPr>
      </p:pic>
    </p:spTree>
  </p:cSld>
  <p:clrMapOvr>
    <a:masterClrMapping/>
  </p:clrMapOvr>
  <p:transition spd="med">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Desktop\TANITIM RESİMLERİ\2012-11-06-1302.jpg"/>
          <p:cNvPicPr>
            <a:picLocks noChangeAspect="1" noChangeArrowheads="1"/>
          </p:cNvPicPr>
          <p:nvPr/>
        </p:nvPicPr>
        <p:blipFill>
          <a:blip r:embed="rId2" cstate="print"/>
          <a:srcRect/>
          <a:stretch>
            <a:fillRect/>
          </a:stretch>
        </p:blipFill>
        <p:spPr bwMode="auto">
          <a:xfrm>
            <a:off x="1979711" y="404664"/>
            <a:ext cx="5439221" cy="5870710"/>
          </a:xfrm>
          <a:prstGeom prst="rect">
            <a:avLst/>
          </a:prstGeom>
          <a:noFill/>
        </p:spPr>
      </p:pic>
    </p:spTree>
  </p:cSld>
  <p:clrMapOvr>
    <a:masterClrMapping/>
  </p:clrMapOvr>
  <p:transition spd="med">
    <p:wedg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Desktop\TANITIM RESİMLERİ\CIMG0093.JPG"/>
          <p:cNvPicPr>
            <a:picLocks noChangeAspect="1" noChangeArrowheads="1"/>
          </p:cNvPicPr>
          <p:nvPr/>
        </p:nvPicPr>
        <p:blipFill>
          <a:blip r:embed="rId2" cstate="print"/>
          <a:srcRect/>
          <a:stretch>
            <a:fillRect/>
          </a:stretch>
        </p:blipFill>
        <p:spPr bwMode="auto">
          <a:xfrm>
            <a:off x="827584" y="476672"/>
            <a:ext cx="7848873" cy="5886654"/>
          </a:xfrm>
          <a:prstGeom prst="rect">
            <a:avLst/>
          </a:prstGeom>
          <a:noFill/>
        </p:spPr>
      </p:pic>
    </p:spTree>
  </p:cSld>
  <p:clrMapOvr>
    <a:masterClrMapping/>
  </p:clrMapOvr>
  <p:transition spd="med">
    <p:wedg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Desktop\TANITIM RESİMLERİ\CIMG0083.JPG"/>
          <p:cNvPicPr>
            <a:picLocks noChangeAspect="1" noChangeArrowheads="1"/>
          </p:cNvPicPr>
          <p:nvPr/>
        </p:nvPicPr>
        <p:blipFill>
          <a:blip r:embed="rId2" cstate="print"/>
          <a:srcRect/>
          <a:stretch>
            <a:fillRect/>
          </a:stretch>
        </p:blipFill>
        <p:spPr bwMode="auto">
          <a:xfrm>
            <a:off x="683568" y="476672"/>
            <a:ext cx="7897894" cy="5923420"/>
          </a:xfrm>
          <a:prstGeom prst="rect">
            <a:avLst/>
          </a:prstGeom>
          <a:noFill/>
        </p:spPr>
      </p:pic>
    </p:spTree>
  </p:cSld>
  <p:clrMapOvr>
    <a:masterClrMapping/>
  </p:clrMapOvr>
  <p:transition spd="med">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Desktop\TANITIM RESİMLERİ\161120122524.jpg"/>
          <p:cNvPicPr>
            <a:picLocks noChangeAspect="1" noChangeArrowheads="1"/>
          </p:cNvPicPr>
          <p:nvPr/>
        </p:nvPicPr>
        <p:blipFill>
          <a:blip r:embed="rId2" cstate="print"/>
          <a:srcRect/>
          <a:stretch>
            <a:fillRect/>
          </a:stretch>
        </p:blipFill>
        <p:spPr bwMode="auto">
          <a:xfrm>
            <a:off x="827585" y="620688"/>
            <a:ext cx="7344816" cy="5508612"/>
          </a:xfrm>
          <a:prstGeom prst="rect">
            <a:avLst/>
          </a:prstGeom>
          <a:noFill/>
        </p:spPr>
      </p:pic>
    </p:spTree>
  </p:cSld>
  <p:clrMapOvr>
    <a:masterClrMapping/>
  </p:clrMapOvr>
  <p:transition spd="med">
    <p:wedg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Desktop\TANITIM RESİMLERİ\091120122495.jpg"/>
          <p:cNvPicPr>
            <a:picLocks noChangeAspect="1" noChangeArrowheads="1"/>
          </p:cNvPicPr>
          <p:nvPr/>
        </p:nvPicPr>
        <p:blipFill>
          <a:blip r:embed="rId2" cstate="print"/>
          <a:srcRect/>
          <a:stretch>
            <a:fillRect/>
          </a:stretch>
        </p:blipFill>
        <p:spPr bwMode="auto">
          <a:xfrm>
            <a:off x="1259632" y="476672"/>
            <a:ext cx="6552728" cy="5903675"/>
          </a:xfrm>
          <a:prstGeom prst="rect">
            <a:avLst/>
          </a:prstGeom>
          <a:noFill/>
        </p:spPr>
      </p:pic>
    </p:spTree>
  </p:cSld>
  <p:clrMapOvr>
    <a:masterClrMapping/>
  </p:clrMapOvr>
  <p:transition spd="med">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Desktop\TANITIM RESİMLERİ\091120122493.jpg"/>
          <p:cNvPicPr>
            <a:picLocks noChangeAspect="1" noChangeArrowheads="1"/>
          </p:cNvPicPr>
          <p:nvPr/>
        </p:nvPicPr>
        <p:blipFill>
          <a:blip r:embed="rId2" cstate="print"/>
          <a:srcRect/>
          <a:stretch>
            <a:fillRect/>
          </a:stretch>
        </p:blipFill>
        <p:spPr bwMode="auto">
          <a:xfrm>
            <a:off x="1259632" y="560010"/>
            <a:ext cx="6408712" cy="5736392"/>
          </a:xfrm>
          <a:prstGeom prst="rect">
            <a:avLst/>
          </a:prstGeom>
          <a:noFill/>
        </p:spPr>
      </p:pic>
    </p:spTree>
  </p:cSld>
  <p:clrMapOvr>
    <a:masterClrMapping/>
  </p:clrMapOvr>
  <p:transition spd="med">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3201.wmv">
            <a:hlinkClick r:id="" action="ppaction://media"/>
          </p:cNvPr>
          <p:cNvPicPr>
            <a:picLocks noGrp="1" noRot="1" noChangeAspect="1"/>
          </p:cNvPicPr>
          <p:nvPr>
            <p:ph idx="1"/>
            <a:videoFile r:link="rId1"/>
          </p:nvPr>
        </p:nvPicPr>
        <p:blipFill>
          <a:blip r:embed="rId3" cstate="print"/>
          <a:stretch>
            <a:fillRect/>
          </a:stretch>
        </p:blipFill>
        <p:spPr>
          <a:xfrm>
            <a:off x="323528" y="96993"/>
            <a:ext cx="8424936" cy="671638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332656"/>
            <a:ext cx="8229600" cy="6192688"/>
          </a:xfrm>
        </p:spPr>
        <p:txBody>
          <a:bodyPr>
            <a:normAutofit/>
          </a:bodyPr>
          <a:lstStyle/>
          <a:p>
            <a:pPr>
              <a:buNone/>
            </a:pPr>
            <a:r>
              <a:rPr lang="tr-TR" sz="2800" b="1" dirty="0">
                <a:latin typeface="Times New Roman" pitchFamily="18" charset="0"/>
                <a:cs typeface="Times New Roman" pitchFamily="18" charset="0"/>
              </a:rPr>
              <a:t>DAL PROGRAMLARI, TANIMLARI VE AMAÇLARI</a:t>
            </a:r>
          </a:p>
          <a:p>
            <a:pPr>
              <a:buNone/>
            </a:pPr>
            <a:r>
              <a:rPr lang="tr-TR" sz="2800" b="1" dirty="0">
                <a:latin typeface="Times New Roman" pitchFamily="18" charset="0"/>
                <a:cs typeface="Times New Roman" pitchFamily="18" charset="0"/>
              </a:rPr>
              <a:t>Mutfak Dalı                              Servis Dalı</a:t>
            </a:r>
          </a:p>
          <a:p>
            <a:pPr>
              <a:buNone/>
            </a:pPr>
            <a:endParaRPr lang="tr-TR" sz="2800" b="1" dirty="0">
              <a:latin typeface="Times New Roman" pitchFamily="18" charset="0"/>
              <a:cs typeface="Times New Roman" pitchFamily="18" charset="0"/>
            </a:endParaRPr>
          </a:p>
          <a:p>
            <a:pPr>
              <a:buNone/>
            </a:pPr>
            <a:endParaRPr lang="tr-TR" sz="2800" b="1" dirty="0">
              <a:latin typeface="Times New Roman" pitchFamily="18" charset="0"/>
              <a:cs typeface="Times New Roman" pitchFamily="18" charset="0"/>
            </a:endParaRPr>
          </a:p>
          <a:p>
            <a:pPr>
              <a:buNone/>
            </a:pPr>
            <a:endParaRPr lang="tr-TR" sz="2800" b="1" dirty="0">
              <a:latin typeface="Times New Roman" pitchFamily="18" charset="0"/>
              <a:cs typeface="Times New Roman" pitchFamily="18" charset="0"/>
            </a:endParaRPr>
          </a:p>
          <a:p>
            <a:pPr>
              <a:buNone/>
            </a:pPr>
            <a:endParaRPr lang="tr-TR" sz="2800" b="1" dirty="0">
              <a:latin typeface="Times New Roman" pitchFamily="18" charset="0"/>
              <a:cs typeface="Times New Roman" pitchFamily="18" charset="0"/>
            </a:endParaRPr>
          </a:p>
          <a:p>
            <a:pPr>
              <a:buNone/>
            </a:pPr>
            <a:r>
              <a:rPr lang="tr-TR" sz="2800" b="1" dirty="0">
                <a:latin typeface="Times New Roman" pitchFamily="18" charset="0"/>
                <a:cs typeface="Times New Roman" pitchFamily="18" charset="0"/>
              </a:rPr>
              <a:t>Pastacılık Dalı                         Bar Dalı</a:t>
            </a:r>
          </a:p>
          <a:p>
            <a:pPr>
              <a:buNone/>
            </a:pPr>
            <a:endParaRPr lang="tr-TR" sz="2800" b="1" dirty="0">
              <a:latin typeface="Times New Roman" pitchFamily="18" charset="0"/>
              <a:cs typeface="Times New Roman" pitchFamily="18" charset="0"/>
            </a:endParaRPr>
          </a:p>
          <a:p>
            <a:pPr>
              <a:buNone/>
            </a:pPr>
            <a:endParaRPr lang="tr-TR" sz="2800" b="1" dirty="0">
              <a:latin typeface="Times New Roman" pitchFamily="18" charset="0"/>
              <a:cs typeface="Times New Roman" pitchFamily="18" charset="0"/>
            </a:endParaRPr>
          </a:p>
          <a:p>
            <a:pPr>
              <a:buNone/>
            </a:pPr>
            <a:r>
              <a:rPr lang="tr-TR" sz="2800" b="1" dirty="0" err="1">
                <a:latin typeface="Times New Roman" pitchFamily="18" charset="0"/>
                <a:cs typeface="Times New Roman" pitchFamily="18" charset="0"/>
              </a:rPr>
              <a:t>Host</a:t>
            </a:r>
            <a:r>
              <a:rPr lang="tr-TR" sz="2800" b="1" dirty="0">
                <a:latin typeface="Times New Roman" pitchFamily="18" charset="0"/>
                <a:cs typeface="Times New Roman" pitchFamily="18" charset="0"/>
              </a:rPr>
              <a:t>-Hosteslik Dalı</a:t>
            </a:r>
          </a:p>
          <a:p>
            <a:pPr>
              <a:buNone/>
            </a:pPr>
            <a:r>
              <a:rPr lang="tr-TR" sz="2800" b="1" dirty="0">
                <a:latin typeface="Times New Roman" pitchFamily="18" charset="0"/>
                <a:cs typeface="Times New Roman" pitchFamily="18" charset="0"/>
              </a:rPr>
              <a:t> </a:t>
            </a:r>
            <a:endParaRPr lang="tr-TR" sz="2800" dirty="0">
              <a:latin typeface="Times New Roman" pitchFamily="18" charset="0"/>
              <a:cs typeface="Times New Roman" pitchFamily="18" charset="0"/>
            </a:endParaRPr>
          </a:p>
        </p:txBody>
      </p:sp>
      <p:pic>
        <p:nvPicPr>
          <p:cNvPr id="1026" name="Picture 2" descr="C:\Users\m\Desktop\TANITIM RESİMLERİ\aşçı2.png"/>
          <p:cNvPicPr>
            <a:picLocks noChangeAspect="1" noChangeArrowheads="1"/>
          </p:cNvPicPr>
          <p:nvPr/>
        </p:nvPicPr>
        <p:blipFill>
          <a:blip r:embed="rId2" cstate="print"/>
          <a:srcRect/>
          <a:stretch>
            <a:fillRect/>
          </a:stretch>
        </p:blipFill>
        <p:spPr bwMode="auto">
          <a:xfrm>
            <a:off x="755576" y="1772816"/>
            <a:ext cx="1296144" cy="1872208"/>
          </a:xfrm>
          <a:prstGeom prst="rect">
            <a:avLst/>
          </a:prstGeom>
          <a:noFill/>
        </p:spPr>
      </p:pic>
      <p:pic>
        <p:nvPicPr>
          <p:cNvPr id="1028" name="Picture 4" descr="C:\Users\m\Desktop\TANITIM RESİMLERİ\hostes.jpg"/>
          <p:cNvPicPr>
            <a:picLocks noChangeAspect="1" noChangeArrowheads="1"/>
          </p:cNvPicPr>
          <p:nvPr/>
        </p:nvPicPr>
        <p:blipFill>
          <a:blip r:embed="rId3" cstate="print"/>
          <a:srcRect/>
          <a:stretch>
            <a:fillRect/>
          </a:stretch>
        </p:blipFill>
        <p:spPr bwMode="auto">
          <a:xfrm>
            <a:off x="3424197" y="4437112"/>
            <a:ext cx="2258433" cy="2160240"/>
          </a:xfrm>
          <a:prstGeom prst="rect">
            <a:avLst/>
          </a:prstGeom>
          <a:noFill/>
        </p:spPr>
      </p:pic>
      <p:pic>
        <p:nvPicPr>
          <p:cNvPr id="1030" name="Picture 6" descr="C:\Users\m\Desktop\TANITIM RESİMLERİ\garson.png"/>
          <p:cNvPicPr>
            <a:picLocks noChangeAspect="1" noChangeArrowheads="1"/>
          </p:cNvPicPr>
          <p:nvPr/>
        </p:nvPicPr>
        <p:blipFill>
          <a:blip r:embed="rId4" cstate="print"/>
          <a:srcRect/>
          <a:stretch>
            <a:fillRect/>
          </a:stretch>
        </p:blipFill>
        <p:spPr bwMode="auto">
          <a:xfrm>
            <a:off x="4788024" y="1772816"/>
            <a:ext cx="2533650" cy="1809750"/>
          </a:xfrm>
          <a:prstGeom prst="rect">
            <a:avLst/>
          </a:prstGeom>
          <a:noFill/>
        </p:spPr>
      </p:pic>
      <p:pic>
        <p:nvPicPr>
          <p:cNvPr id="1031" name="Picture 7" descr="C:\Users\m\Desktop\TANITIM RESİMLERİ\3.png"/>
          <p:cNvPicPr>
            <a:picLocks noChangeAspect="1" noChangeArrowheads="1"/>
          </p:cNvPicPr>
          <p:nvPr/>
        </p:nvPicPr>
        <p:blipFill>
          <a:blip r:embed="rId5" cstate="print"/>
          <a:srcRect/>
          <a:stretch>
            <a:fillRect/>
          </a:stretch>
        </p:blipFill>
        <p:spPr bwMode="auto">
          <a:xfrm>
            <a:off x="2771800" y="2276872"/>
            <a:ext cx="1584176" cy="1876403"/>
          </a:xfrm>
          <a:prstGeom prst="rect">
            <a:avLst/>
          </a:prstGeom>
          <a:noFill/>
        </p:spPr>
      </p:pic>
      <p:pic>
        <p:nvPicPr>
          <p:cNvPr id="1032" name="Picture 8" descr="C:\Users\m\Desktop\TANITIM RESİMLERİ\barmen.jpg"/>
          <p:cNvPicPr>
            <a:picLocks noChangeAspect="1" noChangeArrowheads="1"/>
          </p:cNvPicPr>
          <p:nvPr/>
        </p:nvPicPr>
        <p:blipFill>
          <a:blip r:embed="rId6" cstate="print"/>
          <a:srcRect/>
          <a:stretch>
            <a:fillRect/>
          </a:stretch>
        </p:blipFill>
        <p:spPr bwMode="auto">
          <a:xfrm>
            <a:off x="6444208" y="4005064"/>
            <a:ext cx="1707902" cy="2564387"/>
          </a:xfrm>
          <a:prstGeom prst="rect">
            <a:avLst/>
          </a:prstGeom>
          <a:noFill/>
        </p:spPr>
      </p:pic>
    </p:spTree>
  </p:cSld>
  <p:clrMapOvr>
    <a:masterClrMapping/>
  </p:clrMapOvr>
  <p:transition spd="med">
    <p:wheel spokes="2"/>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404664"/>
            <a:ext cx="5616624" cy="5256584"/>
          </a:xfrm>
        </p:spPr>
        <p:txBody>
          <a:bodyPr>
            <a:normAutofit/>
          </a:bodyPr>
          <a:lstStyle/>
          <a:p>
            <a:pPr>
              <a:buNone/>
            </a:pPr>
            <a:r>
              <a:rPr lang="tr-TR" sz="2800" b="1" dirty="0">
                <a:latin typeface="Times New Roman" pitchFamily="18" charset="0"/>
                <a:cs typeface="Times New Roman" pitchFamily="18" charset="0"/>
              </a:rPr>
              <a:t>	1. MUTFAK: </a:t>
            </a:r>
            <a:r>
              <a:rPr lang="tr-TR" sz="2800" dirty="0">
                <a:latin typeface="Times New Roman" pitchFamily="18" charset="0"/>
                <a:cs typeface="Times New Roman" pitchFamily="18" charset="0"/>
              </a:rPr>
              <a:t>Mutfak araç, gereç ve ekipmanlarını kullanarak, hijyen ve sanitasyon kurallarına uygun yiyecek üretimi yapma ve servise hazır hâle getirme yeterliklerini kazandırmaya yönelik eğitim ve öğretim verilen daldır.</a:t>
            </a:r>
            <a:br>
              <a:rPr lang="tr-TR" sz="2800" dirty="0">
                <a:latin typeface="Times New Roman" pitchFamily="18" charset="0"/>
                <a:cs typeface="Times New Roman" pitchFamily="18" charset="0"/>
              </a:rPr>
            </a:br>
            <a:r>
              <a:rPr lang="tr-TR" sz="2800" b="1" dirty="0">
                <a:latin typeface="Times New Roman" pitchFamily="18" charset="0"/>
                <a:cs typeface="Times New Roman" pitchFamily="18" charset="0"/>
              </a:rPr>
              <a:t>Amacı: </a:t>
            </a:r>
            <a:r>
              <a:rPr lang="tr-TR" sz="2800" dirty="0">
                <a:latin typeface="Times New Roman" pitchFamily="18" charset="0"/>
                <a:cs typeface="Times New Roman" pitchFamily="18" charset="0"/>
              </a:rPr>
              <a:t>Aşçılık mesleğinin yeterliklerine sahip meslek elemanları yetiştirmek amaçlanmaktadır.</a:t>
            </a:r>
          </a:p>
        </p:txBody>
      </p:sp>
      <p:pic>
        <p:nvPicPr>
          <p:cNvPr id="4" name="Picture 2" descr="C:\Users\m\Desktop\TANITIM RESİMLERİ\aşçı2.png"/>
          <p:cNvPicPr>
            <a:picLocks noChangeAspect="1" noChangeArrowheads="1"/>
          </p:cNvPicPr>
          <p:nvPr/>
        </p:nvPicPr>
        <p:blipFill>
          <a:blip r:embed="rId2" cstate="print"/>
          <a:srcRect/>
          <a:stretch>
            <a:fillRect/>
          </a:stretch>
        </p:blipFill>
        <p:spPr bwMode="auto">
          <a:xfrm>
            <a:off x="5652120" y="2132856"/>
            <a:ext cx="3024336" cy="4368485"/>
          </a:xfrm>
          <a:prstGeom prst="rect">
            <a:avLst/>
          </a:prstGeom>
          <a:noFill/>
        </p:spPr>
      </p:pic>
    </p:spTree>
  </p:cSld>
  <p:clrMapOvr>
    <a:masterClrMapping/>
  </p:clrMapOvr>
  <p:transition spd="med">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419872" y="332656"/>
            <a:ext cx="5544616" cy="5976664"/>
          </a:xfrm>
        </p:spPr>
        <p:txBody>
          <a:bodyPr>
            <a:normAutofit/>
          </a:bodyPr>
          <a:lstStyle/>
          <a:p>
            <a:pPr algn="just">
              <a:buNone/>
            </a:pPr>
            <a:r>
              <a:rPr lang="tr-TR" sz="2800" b="1" dirty="0">
                <a:latin typeface="Times New Roman" pitchFamily="18" charset="0"/>
                <a:cs typeface="Times New Roman" pitchFamily="18" charset="0"/>
              </a:rPr>
              <a:t>	2. PASTACILIK:</a:t>
            </a:r>
            <a:r>
              <a:rPr lang="tr-TR" sz="2800" dirty="0">
                <a:latin typeface="Times New Roman" pitchFamily="18" charset="0"/>
                <a:cs typeface="Times New Roman" pitchFamily="18" charset="0"/>
              </a:rPr>
              <a:t> Pastane mutfağı araç, gereç ve ekipmanlarını kullanarak, hijyen ve sanitasyon kurallarına uygun pastane ürünlerini yapma süsleme ve servise hazır hâle getirme yeterliklerini kazandırmaya yönelik eğitim ve öğretim verilen daldır.</a:t>
            </a:r>
            <a:br>
              <a:rPr lang="tr-TR" sz="2800" dirty="0">
                <a:latin typeface="Times New Roman" pitchFamily="18" charset="0"/>
                <a:cs typeface="Times New Roman" pitchFamily="18" charset="0"/>
              </a:rPr>
            </a:br>
            <a:r>
              <a:rPr lang="tr-TR" sz="2800" b="1" dirty="0">
                <a:latin typeface="Times New Roman" pitchFamily="18" charset="0"/>
                <a:cs typeface="Times New Roman" pitchFamily="18" charset="0"/>
              </a:rPr>
              <a:t>Amacı: </a:t>
            </a:r>
            <a:r>
              <a:rPr lang="tr-TR" sz="2800" dirty="0">
                <a:latin typeface="Times New Roman" pitchFamily="18" charset="0"/>
                <a:cs typeface="Times New Roman" pitchFamily="18" charset="0"/>
              </a:rPr>
              <a:t>Pastacılık mesleğinin yeterliklerine sahip meslek elemanları yetiştirmek amaçlanmaktadır.</a:t>
            </a:r>
          </a:p>
        </p:txBody>
      </p:sp>
      <p:pic>
        <p:nvPicPr>
          <p:cNvPr id="3074" name="Picture 2" descr="C:\Users\m\Desktop\TANITIM RESİMLERİ\3.png"/>
          <p:cNvPicPr>
            <a:picLocks noChangeAspect="1" noChangeArrowheads="1"/>
          </p:cNvPicPr>
          <p:nvPr/>
        </p:nvPicPr>
        <p:blipFill>
          <a:blip r:embed="rId2" cstate="print"/>
          <a:srcRect/>
          <a:stretch>
            <a:fillRect/>
          </a:stretch>
        </p:blipFill>
        <p:spPr bwMode="auto">
          <a:xfrm>
            <a:off x="251520" y="2924944"/>
            <a:ext cx="3178022" cy="3764260"/>
          </a:xfrm>
          <a:prstGeom prst="rect">
            <a:avLst/>
          </a:prstGeom>
          <a:noFill/>
        </p:spPr>
      </p:pic>
      <p:pic>
        <p:nvPicPr>
          <p:cNvPr id="1026" name="Picture 2" descr="C:\Users\m\Desktop\TANITIM RESİMLERİ\dondurmali_mozaik_pasta.jpg"/>
          <p:cNvPicPr>
            <a:picLocks noChangeAspect="1" noChangeArrowheads="1"/>
          </p:cNvPicPr>
          <p:nvPr/>
        </p:nvPicPr>
        <p:blipFill>
          <a:blip r:embed="rId3" cstate="print"/>
          <a:srcRect/>
          <a:stretch>
            <a:fillRect/>
          </a:stretch>
        </p:blipFill>
        <p:spPr bwMode="auto">
          <a:xfrm>
            <a:off x="267784" y="116632"/>
            <a:ext cx="2071968" cy="2676493"/>
          </a:xfrm>
          <a:prstGeom prst="rect">
            <a:avLst/>
          </a:prstGeom>
          <a:noFill/>
        </p:spPr>
      </p:pic>
    </p:spTree>
  </p:cSld>
  <p:clrMapOvr>
    <a:masterClrMapping/>
  </p:clrMapOvr>
  <p:transition spd="med">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548680"/>
            <a:ext cx="7992888" cy="2836912"/>
          </a:xfrm>
        </p:spPr>
        <p:txBody>
          <a:bodyPr>
            <a:normAutofit/>
          </a:bodyPr>
          <a:lstStyle/>
          <a:p>
            <a:pPr algn="just">
              <a:buNone/>
            </a:pPr>
            <a:r>
              <a:rPr lang="tr-TR" sz="2800" b="1" dirty="0">
                <a:latin typeface="Times New Roman" pitchFamily="18" charset="0"/>
                <a:cs typeface="Times New Roman" pitchFamily="18" charset="0"/>
              </a:rPr>
              <a:t>	3. SERVİS:</a:t>
            </a:r>
            <a:r>
              <a:rPr lang="tr-TR" sz="2800" dirty="0">
                <a:latin typeface="Times New Roman" pitchFamily="18" charset="0"/>
                <a:cs typeface="Times New Roman" pitchFamily="18" charset="0"/>
              </a:rPr>
              <a:t> Servise hazırlık, servis yapma, hesabın takdimi ve tahsili yeterliklerini kazandırmaya yönelik eğitim ve öğretim verilen daldır. </a:t>
            </a:r>
            <a:br>
              <a:rPr lang="tr-TR" sz="2800" dirty="0">
                <a:latin typeface="Times New Roman" pitchFamily="18" charset="0"/>
                <a:cs typeface="Times New Roman" pitchFamily="18" charset="0"/>
              </a:rPr>
            </a:br>
            <a:r>
              <a:rPr lang="tr-TR" sz="2800" b="1" dirty="0">
                <a:latin typeface="Times New Roman" pitchFamily="18" charset="0"/>
                <a:cs typeface="Times New Roman" pitchFamily="18" charset="0"/>
              </a:rPr>
              <a:t>Amacı: </a:t>
            </a:r>
            <a:r>
              <a:rPr lang="tr-TR" sz="2800" dirty="0">
                <a:latin typeface="Times New Roman" pitchFamily="18" charset="0"/>
                <a:cs typeface="Times New Roman" pitchFamily="18" charset="0"/>
              </a:rPr>
              <a:t>Servis elemanlığı mesleğinin yeterliklerine sahip meslek elemanları yetiştirmek amaçlanmaktadır.</a:t>
            </a:r>
          </a:p>
        </p:txBody>
      </p:sp>
      <p:pic>
        <p:nvPicPr>
          <p:cNvPr id="4098" name="Picture 2" descr="C:\Users\m\Desktop\TANITIM RESİMLERİ\garson.png"/>
          <p:cNvPicPr>
            <a:picLocks noChangeAspect="1" noChangeArrowheads="1"/>
          </p:cNvPicPr>
          <p:nvPr/>
        </p:nvPicPr>
        <p:blipFill>
          <a:blip r:embed="rId2" cstate="print"/>
          <a:srcRect/>
          <a:stretch>
            <a:fillRect/>
          </a:stretch>
        </p:blipFill>
        <p:spPr bwMode="auto">
          <a:xfrm>
            <a:off x="3851920" y="2780929"/>
            <a:ext cx="5292080" cy="3780057"/>
          </a:xfrm>
          <a:prstGeom prst="rect">
            <a:avLst/>
          </a:prstGeom>
          <a:noFill/>
        </p:spPr>
      </p:pic>
    </p:spTree>
  </p:cSld>
  <p:clrMapOvr>
    <a:masterClrMapping/>
  </p:clrMapOvr>
  <p:transition spd="med">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915816" y="1988840"/>
            <a:ext cx="6084168" cy="4248472"/>
          </a:xfrm>
        </p:spPr>
        <p:txBody>
          <a:bodyPr>
            <a:normAutofit/>
          </a:bodyPr>
          <a:lstStyle/>
          <a:p>
            <a:pPr algn="just">
              <a:buNone/>
            </a:pPr>
            <a:r>
              <a:rPr lang="tr-TR" sz="2800" b="1" dirty="0">
                <a:latin typeface="Times New Roman" pitchFamily="18" charset="0"/>
                <a:cs typeface="Times New Roman" pitchFamily="18" charset="0"/>
              </a:rPr>
              <a:t>	4. BAR:</a:t>
            </a:r>
            <a:r>
              <a:rPr lang="tr-TR" sz="2800" dirty="0">
                <a:latin typeface="Times New Roman" pitchFamily="18" charset="0"/>
                <a:cs typeface="Times New Roman" pitchFamily="18" charset="0"/>
              </a:rPr>
              <a:t> Bar hazırlıkları ve düzenini sağlama, içecek hazırlama ve servisini yapma, hesabın takdimi ve tahsili yeterliklerini kazandıracak eğitim ve öğretim verilen daldır.</a:t>
            </a:r>
            <a:br>
              <a:rPr lang="tr-TR" sz="2800" dirty="0">
                <a:latin typeface="Times New Roman" pitchFamily="18" charset="0"/>
                <a:cs typeface="Times New Roman" pitchFamily="18" charset="0"/>
              </a:rPr>
            </a:br>
            <a:r>
              <a:rPr lang="tr-TR" sz="2800" b="1" dirty="0">
                <a:latin typeface="Times New Roman" pitchFamily="18" charset="0"/>
                <a:cs typeface="Times New Roman" pitchFamily="18" charset="0"/>
              </a:rPr>
              <a:t>Amacı: </a:t>
            </a:r>
            <a:r>
              <a:rPr lang="tr-TR" sz="2800" dirty="0">
                <a:latin typeface="Times New Roman" pitchFamily="18" charset="0"/>
                <a:cs typeface="Times New Roman" pitchFamily="18" charset="0"/>
              </a:rPr>
              <a:t>Barmen/barmaid mesleğinin yeterliklerine sahip meslek elemanları yetiştirmek amaçlanmaktadır.</a:t>
            </a:r>
          </a:p>
        </p:txBody>
      </p:sp>
      <p:pic>
        <p:nvPicPr>
          <p:cNvPr id="5122" name="Picture 2" descr="C:\Users\m\Desktop\TANITIM RESİMLERİ\barmen.jpg"/>
          <p:cNvPicPr>
            <a:picLocks noChangeAspect="1" noChangeArrowheads="1"/>
          </p:cNvPicPr>
          <p:nvPr/>
        </p:nvPicPr>
        <p:blipFill>
          <a:blip r:embed="rId2" cstate="print"/>
          <a:srcRect/>
          <a:stretch>
            <a:fillRect/>
          </a:stretch>
        </p:blipFill>
        <p:spPr bwMode="auto">
          <a:xfrm>
            <a:off x="323528" y="476672"/>
            <a:ext cx="2664296" cy="4000396"/>
          </a:xfrm>
          <a:prstGeom prst="rect">
            <a:avLst/>
          </a:prstGeom>
          <a:noFill/>
        </p:spPr>
      </p:pic>
    </p:spTree>
  </p:cSld>
  <p:clrMapOvr>
    <a:masterClrMapping/>
  </p:clrMapOvr>
  <p:transition spd="med">
    <p:diamond/>
  </p:transition>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TotalTime>
  <Words>34</Words>
  <Application>Microsoft Office PowerPoint</Application>
  <PresentationFormat>Ekran Gösterisi (4:3)</PresentationFormat>
  <Paragraphs>41</Paragraphs>
  <Slides>36</Slides>
  <Notes>0</Notes>
  <HiddenSlides>0</HiddenSlides>
  <MMClips>1</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36</vt:i4>
      </vt:variant>
    </vt:vector>
  </HeadingPairs>
  <TitlesOfParts>
    <vt:vector size="40" baseType="lpstr">
      <vt:lpstr>Arial</vt:lpstr>
      <vt:lpstr>Calibri</vt:lpstr>
      <vt:lpstr>Times New Roman</vt:lpstr>
      <vt:lpstr>Ofis Teması</vt:lpstr>
      <vt:lpstr>YİYECEK İÇECEK HİZMETLERİ ALANI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YATAY VE DİKEY GEÇİŞLER</vt:lpstr>
      <vt:lpstr>BELGELENDİRME</vt:lpstr>
      <vt:lpstr>EĞİTİM SÜRESİ</vt:lpstr>
      <vt:lpstr>İŞ BİRLİĞİ YAPILACAK KURUM VE KURULUŞLAR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AYŞEN</dc:creator>
  <cp:lastModifiedBy>Admin</cp:lastModifiedBy>
  <cp:revision>33</cp:revision>
  <dcterms:created xsi:type="dcterms:W3CDTF">2013-02-12T08:46:36Z</dcterms:created>
  <dcterms:modified xsi:type="dcterms:W3CDTF">2016-02-24T10:30:00Z</dcterms:modified>
</cp:coreProperties>
</file>